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56" r:id="rId3"/>
    <p:sldId id="26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1" y="1196752"/>
            <a:ext cx="7272808" cy="410445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Sch</a:t>
            </a:r>
            <a:r>
              <a:rPr lang="hu-HU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ű</a:t>
            </a: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leraustausch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,</a:t>
            </a:r>
            <a:b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</a:b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internationale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 </a:t>
            </a: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Jugendprojekte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.</a:t>
            </a:r>
            <a:b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</a:b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Wollt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 </a:t>
            </a: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ihr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 </a:t>
            </a: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mitmachen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.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/>
            </a:r>
            <a:b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39752" y="4365103"/>
            <a:ext cx="5319693" cy="1357965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4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endParaRPr lang="ru-RU" sz="44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endParaRPr lang="en-US" sz="4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794934"/>
            <a:ext cx="5723468" cy="2930209"/>
          </a:xfrm>
        </p:spPr>
        <p:txBody>
          <a:bodyPr>
            <a:normAutofit/>
          </a:bodyPr>
          <a:lstStyle/>
          <a:p>
            <a:r>
              <a:rPr lang="de-DE" dirty="0" err="1" smtClean="0">
                <a:solidFill>
                  <a:srgbClr val="002060"/>
                </a:solidFill>
              </a:rPr>
              <a:t>Hőren</a:t>
            </a:r>
            <a:r>
              <a:rPr lang="de-DE" dirty="0" smtClean="0">
                <a:solidFill>
                  <a:srgbClr val="002060"/>
                </a:solidFill>
              </a:rPr>
              <a:t> und Verstehen </a:t>
            </a:r>
            <a:r>
              <a:rPr lang="de-DE" dirty="0" err="1" smtClean="0">
                <a:solidFill>
                  <a:srgbClr val="002060"/>
                </a:solidFill>
              </a:rPr>
              <a:t>műssen</a:t>
            </a:r>
            <a:r>
              <a:rPr lang="de-DE" dirty="0" smtClean="0">
                <a:solidFill>
                  <a:srgbClr val="002060"/>
                </a:solidFill>
              </a:rPr>
              <a:t> Hand in Hand gehen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723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69965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2060"/>
                </a:solidFill>
              </a:rPr>
              <a:t>H</a:t>
            </a:r>
            <a:r>
              <a:rPr lang="hu-HU" sz="4800" dirty="0" smtClean="0">
                <a:solidFill>
                  <a:srgbClr val="002060"/>
                </a:solidFill>
              </a:rPr>
              <a:t>ő</a:t>
            </a:r>
            <a:r>
              <a:rPr lang="en-US" sz="4800" dirty="0" err="1" smtClean="0">
                <a:solidFill>
                  <a:srgbClr val="002060"/>
                </a:solidFill>
              </a:rPr>
              <a:t>rt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euch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ein</a:t>
            </a:r>
            <a:r>
              <a:rPr lang="en-US" sz="4800" dirty="0" smtClean="0">
                <a:solidFill>
                  <a:srgbClr val="002060"/>
                </a:solidFill>
              </a:rPr>
              <a:t> Interview</a:t>
            </a:r>
            <a:br>
              <a:rPr lang="en-US" sz="4800" dirty="0" smtClean="0">
                <a:solidFill>
                  <a:srgbClr val="002060"/>
                </a:solidFill>
              </a:rPr>
            </a:br>
            <a:r>
              <a:rPr lang="en-US" sz="4800" dirty="0" err="1" smtClean="0">
                <a:solidFill>
                  <a:srgbClr val="002060"/>
                </a:solidFill>
              </a:rPr>
              <a:t>mit</a:t>
            </a:r>
            <a:r>
              <a:rPr lang="en-US" sz="4800" dirty="0" smtClean="0">
                <a:solidFill>
                  <a:srgbClr val="002060"/>
                </a:solidFill>
              </a:rPr>
              <a:t> Elisa an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675314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solidFill>
                  <a:srgbClr val="002060"/>
                </a:solidFill>
              </a:rPr>
              <a:t>Wie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ist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es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richtig</a:t>
            </a:r>
            <a:r>
              <a:rPr lang="en-US" dirty="0" smtClean="0">
                <a:solidFill>
                  <a:srgbClr val="002060"/>
                </a:solidFill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1)</a:t>
            </a:r>
            <a:r>
              <a:rPr lang="en-US" dirty="0" err="1" smtClean="0"/>
              <a:t>Ist</a:t>
            </a:r>
            <a:r>
              <a:rPr lang="en-US" dirty="0" smtClean="0"/>
              <a:t> Elisa </a:t>
            </a:r>
            <a:r>
              <a:rPr lang="en-US" dirty="0" err="1" smtClean="0"/>
              <a:t>zum</a:t>
            </a:r>
            <a:r>
              <a:rPr lang="en-US" dirty="0" smtClean="0"/>
              <a:t> </a:t>
            </a:r>
            <a:r>
              <a:rPr lang="en-US" dirty="0" err="1" smtClean="0"/>
              <a:t>ersten</a:t>
            </a:r>
            <a:r>
              <a:rPr lang="en-US" dirty="0" smtClean="0"/>
              <a:t> Mal in</a:t>
            </a:r>
            <a:r>
              <a:rPr lang="ru-RU" dirty="0" smtClean="0"/>
              <a:t> </a:t>
            </a:r>
            <a:r>
              <a:rPr lang="en-US" dirty="0" err="1" smtClean="0"/>
              <a:t>Russland</a:t>
            </a:r>
            <a:r>
              <a:rPr lang="en-US" dirty="0" smtClean="0"/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636911"/>
            <a:ext cx="7056784" cy="3086157"/>
          </a:xfrm>
          <a:solidFill>
            <a:schemeClr val="bg2"/>
          </a:solidFill>
        </p:spPr>
        <p:txBody>
          <a:bodyPr>
            <a:noAutofit/>
          </a:bodyPr>
          <a:lstStyle/>
          <a:p>
            <a:pPr lvl="0">
              <a:buNone/>
            </a:pPr>
            <a:endParaRPr lang="ru-RU" sz="3200" dirty="0" smtClean="0"/>
          </a:p>
          <a:p>
            <a:pPr marL="742950" lvl="0" indent="-742950" algn="ctr">
              <a:buFont typeface="+mj-lt"/>
              <a:buAutoNum type="alphaLcPeriod"/>
            </a:pPr>
            <a:r>
              <a:rPr lang="ru-RU" sz="3600" dirty="0" smtClean="0"/>
              <a:t> - </a:t>
            </a:r>
            <a:r>
              <a:rPr lang="en-US" sz="3600" dirty="0" err="1" smtClean="0"/>
              <a:t>Ja</a:t>
            </a:r>
            <a:r>
              <a:rPr lang="en-US" sz="3600" dirty="0" smtClean="0"/>
              <a:t>.</a:t>
            </a:r>
            <a:endParaRPr lang="ru-RU" sz="3600" dirty="0" smtClean="0"/>
          </a:p>
          <a:p>
            <a:pPr marL="742950" lvl="0" indent="-742950" algn="ctr">
              <a:buFont typeface="+mj-lt"/>
              <a:buAutoNum type="alphaLcPeriod"/>
            </a:pPr>
            <a:r>
              <a:rPr lang="ru-RU" sz="3600" dirty="0" smtClean="0"/>
              <a:t> - </a:t>
            </a:r>
            <a:r>
              <a:rPr lang="en-US" sz="3600" dirty="0" err="1" smtClean="0"/>
              <a:t>Zum</a:t>
            </a:r>
            <a:r>
              <a:rPr lang="en-US" sz="3600" dirty="0" smtClean="0"/>
              <a:t> </a:t>
            </a:r>
            <a:r>
              <a:rPr lang="en-US" sz="3600" dirty="0" err="1" smtClean="0"/>
              <a:t>zweiten</a:t>
            </a:r>
            <a:r>
              <a:rPr lang="en-US" sz="3600" dirty="0" smtClean="0"/>
              <a:t> Mal.</a:t>
            </a:r>
            <a:endParaRPr lang="ru-RU" sz="3600" dirty="0" smtClean="0"/>
          </a:p>
          <a:p>
            <a:pPr marL="742950" lvl="0" indent="-742950" algn="ctr">
              <a:buFont typeface="+mj-lt"/>
              <a:buAutoNum type="alphaLcPeriod"/>
            </a:pPr>
            <a:r>
              <a:rPr lang="ru-RU" sz="3600" dirty="0" smtClean="0">
                <a:solidFill>
                  <a:srgbClr val="FF0000"/>
                </a:solidFill>
              </a:rPr>
              <a:t> - </a:t>
            </a:r>
            <a:r>
              <a:rPr lang="en-US" sz="3600" dirty="0" err="1" smtClean="0">
                <a:solidFill>
                  <a:srgbClr val="FF0000"/>
                </a:solidFill>
              </a:rPr>
              <a:t>Zum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dritten</a:t>
            </a:r>
            <a:r>
              <a:rPr lang="en-US" sz="3600" dirty="0" smtClean="0">
                <a:solidFill>
                  <a:srgbClr val="FF0000"/>
                </a:solidFill>
              </a:rPr>
              <a:t> Mal.</a:t>
            </a:r>
            <a:endParaRPr lang="ru-RU" sz="3600" dirty="0" smtClean="0">
              <a:solidFill>
                <a:srgbClr val="FF0000"/>
              </a:solidFill>
            </a:endParaRPr>
          </a:p>
          <a:p>
            <a:pPr marL="742950" indent="-742950">
              <a:buFont typeface="+mj-lt"/>
              <a:buAutoNum type="alphaLcPeriod"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89200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200" dirty="0" smtClean="0"/>
              <a:t>2)</a:t>
            </a:r>
            <a:r>
              <a:rPr lang="en-US" sz="3200" dirty="0" err="1" smtClean="0"/>
              <a:t>Kommt</a:t>
            </a:r>
            <a:r>
              <a:rPr lang="en-US" sz="3200" dirty="0" smtClean="0"/>
              <a:t> </a:t>
            </a:r>
            <a:r>
              <a:rPr lang="en-US" sz="3200" dirty="0" err="1" smtClean="0"/>
              <a:t>sie</a:t>
            </a:r>
            <a:r>
              <a:rPr lang="en-US" sz="3200" dirty="0" smtClean="0"/>
              <a:t> </a:t>
            </a:r>
            <a:r>
              <a:rPr lang="en-US" sz="3200" dirty="0" err="1" smtClean="0"/>
              <a:t>klar</a:t>
            </a:r>
            <a:r>
              <a:rPr lang="en-US" sz="3200" dirty="0" smtClean="0"/>
              <a:t> in die </a:t>
            </a:r>
            <a:r>
              <a:rPr lang="en-US" sz="3200" dirty="0" err="1" smtClean="0"/>
              <a:t>Familie</a:t>
            </a:r>
            <a:r>
              <a:rPr lang="en-US" sz="3200" dirty="0" smtClean="0"/>
              <a:t>? </a:t>
            </a:r>
            <a:r>
              <a:rPr lang="en-US" sz="3200" dirty="0" err="1" smtClean="0"/>
              <a:t>Wie</a:t>
            </a:r>
            <a:r>
              <a:rPr lang="en-US" sz="3200" dirty="0" smtClean="0"/>
              <a:t> </a:t>
            </a:r>
            <a:r>
              <a:rPr lang="en-US" sz="3200" dirty="0" err="1" smtClean="0"/>
              <a:t>versteht</a:t>
            </a:r>
            <a:r>
              <a:rPr lang="en-US" sz="3200" dirty="0" smtClean="0"/>
              <a:t> </a:t>
            </a:r>
            <a:r>
              <a:rPr lang="en-US" sz="3200" dirty="0" err="1" smtClean="0"/>
              <a:t>sie</a:t>
            </a:r>
            <a:r>
              <a:rPr lang="en-US" sz="3200" dirty="0" smtClean="0"/>
              <a:t> </a:t>
            </a:r>
            <a:r>
              <a:rPr lang="en-US" sz="3200" dirty="0" err="1" smtClean="0"/>
              <a:t>sich</a:t>
            </a:r>
            <a:r>
              <a:rPr lang="en-US" sz="3200" dirty="0" smtClean="0"/>
              <a:t> </a:t>
            </a:r>
            <a:r>
              <a:rPr lang="en-US" sz="3200" dirty="0" err="1" smtClean="0"/>
              <a:t>mit</a:t>
            </a:r>
            <a:r>
              <a:rPr lang="en-US" sz="3200" dirty="0" smtClean="0"/>
              <a:t> </a:t>
            </a:r>
            <a:r>
              <a:rPr lang="en-US" sz="3200" dirty="0" err="1" smtClean="0"/>
              <a:t>der</a:t>
            </a:r>
            <a:r>
              <a:rPr lang="en-US" sz="3200" dirty="0" smtClean="0"/>
              <a:t> </a:t>
            </a:r>
            <a:r>
              <a:rPr lang="en-US" sz="3200" dirty="0" err="1" smtClean="0"/>
              <a:t>Gastfamilie</a:t>
            </a:r>
            <a:r>
              <a:rPr lang="en-US" sz="3200" dirty="0" smtClean="0"/>
              <a:t>?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119257"/>
            <a:ext cx="6768752" cy="3603812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marL="742950" lvl="0" indent="-742950">
              <a:buFont typeface="+mj-lt"/>
              <a:buAutoNum type="alphaLcPeriod"/>
            </a:pP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- </a:t>
            </a:r>
            <a:r>
              <a:rPr lang="en-US" sz="3600" dirty="0" err="1" smtClean="0">
                <a:solidFill>
                  <a:srgbClr val="FF0000"/>
                </a:solidFill>
              </a:rPr>
              <a:t>Im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Groβen</a:t>
            </a:r>
            <a:r>
              <a:rPr lang="en-US" sz="3600" dirty="0" smtClean="0">
                <a:solidFill>
                  <a:srgbClr val="FF0000"/>
                </a:solidFill>
              </a:rPr>
              <a:t> und </a:t>
            </a:r>
            <a:r>
              <a:rPr lang="en-US" sz="3600" dirty="0" err="1" smtClean="0">
                <a:solidFill>
                  <a:srgbClr val="FF0000"/>
                </a:solidFill>
              </a:rPr>
              <a:t>Ganzen</a:t>
            </a:r>
            <a:r>
              <a:rPr lang="en-US" sz="3600" dirty="0" smtClean="0">
                <a:solidFill>
                  <a:srgbClr val="FF0000"/>
                </a:solidFill>
              </a:rPr>
              <a:t> gut, </a:t>
            </a:r>
            <a:r>
              <a:rPr lang="en-US" sz="3600" dirty="0" err="1" smtClean="0">
                <a:solidFill>
                  <a:srgbClr val="FF0000"/>
                </a:solidFill>
              </a:rPr>
              <a:t>aber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es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gibt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einige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Probleme</a:t>
            </a:r>
            <a:r>
              <a:rPr lang="en-US" sz="3600" dirty="0" smtClean="0">
                <a:solidFill>
                  <a:srgbClr val="FF0000"/>
                </a:solidFill>
              </a:rPr>
              <a:t>.</a:t>
            </a:r>
            <a:endParaRPr lang="ru-RU" sz="3600" dirty="0" smtClean="0">
              <a:solidFill>
                <a:srgbClr val="FF0000"/>
              </a:solidFill>
            </a:endParaRPr>
          </a:p>
          <a:p>
            <a:pPr marL="742950" lvl="0" indent="-742950">
              <a:buFont typeface="+mj-lt"/>
              <a:buAutoNum type="alphaLcPeriod"/>
            </a:pPr>
            <a:r>
              <a:rPr lang="ru-RU" sz="3600" dirty="0" smtClean="0"/>
              <a:t> - </a:t>
            </a:r>
            <a:r>
              <a:rPr lang="de-DE" sz="3600" dirty="0" smtClean="0"/>
              <a:t>Sehr gut. Sie kennt diese Familie schon seit  vielen Jahren. </a:t>
            </a:r>
            <a:endParaRPr lang="ru-RU" sz="3600" dirty="0" smtClean="0"/>
          </a:p>
          <a:p>
            <a:pPr marL="742950" lvl="0" indent="-742950">
              <a:buFont typeface="+mj-lt"/>
              <a:buAutoNum type="alphaLcPeriod"/>
            </a:pPr>
            <a:r>
              <a:rPr lang="ru-RU" sz="3600" dirty="0" smtClean="0"/>
              <a:t> - </a:t>
            </a:r>
            <a:r>
              <a:rPr lang="de-DE" sz="3600" dirty="0" smtClean="0"/>
              <a:t>Nicht besonders gut, denn ihre russische Freundin verbringt sehr wenig Zeit zu Hause. </a:t>
            </a:r>
            <a:endParaRPr lang="ru-RU" sz="3600" dirty="0" smtClean="0"/>
          </a:p>
          <a:p>
            <a:pPr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54611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3)Wie findet Elisa Moskau?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de-DE" dirty="0"/>
              <a:t/>
            </a:r>
            <a:br>
              <a:rPr lang="de-DE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844824"/>
            <a:ext cx="6709360" cy="4032448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742950" lvl="0" indent="-742950" algn="ctr">
              <a:buFont typeface="+mj-lt"/>
              <a:buAutoNum type="alphaLcPeriod"/>
            </a:pPr>
            <a:r>
              <a:rPr lang="de-DE" sz="4000" dirty="0" smtClean="0"/>
              <a:t> - Moskau ist eine kriminelle Stadt </a:t>
            </a:r>
            <a:endParaRPr lang="ru-RU" sz="4000" dirty="0" smtClean="0"/>
          </a:p>
          <a:p>
            <a:pPr marL="742950" lvl="0" indent="-742950" algn="ctr">
              <a:buFont typeface="+mj-lt"/>
              <a:buAutoNum type="alphaLcPeriod"/>
            </a:pPr>
            <a:endParaRPr lang="de-DE" sz="4000" dirty="0" smtClean="0">
              <a:solidFill>
                <a:srgbClr val="FF0000"/>
              </a:solidFill>
            </a:endParaRPr>
          </a:p>
          <a:p>
            <a:pPr marL="742950" lvl="0" indent="-742950" algn="ctr">
              <a:buFont typeface="+mj-lt"/>
              <a:buAutoNum type="alphaLcPeriod"/>
            </a:pPr>
            <a:r>
              <a:rPr lang="de-DE" sz="4000" dirty="0" smtClean="0">
                <a:solidFill>
                  <a:srgbClr val="FF0000"/>
                </a:solidFill>
              </a:rPr>
              <a:t> - Sie fühlt sich in Moskau wohl, obwohl sie einige Stadtteile schmutzig findet. </a:t>
            </a:r>
          </a:p>
          <a:p>
            <a:pPr marL="742950" lvl="0" indent="-742950" algn="ctr">
              <a:buFont typeface="+mj-lt"/>
              <a:buAutoNum type="alphaLcPeriod"/>
            </a:pPr>
            <a:endParaRPr lang="ru-RU" sz="4000" dirty="0" smtClean="0"/>
          </a:p>
          <a:p>
            <a:pPr marL="742950" lvl="0" indent="-742950" algn="ctr">
              <a:buFont typeface="+mj-lt"/>
              <a:buAutoNum type="alphaLcPeriod"/>
            </a:pPr>
            <a:r>
              <a:rPr lang="de-DE" sz="4000" dirty="0" smtClean="0"/>
              <a:t> - Sie fühlt sich in Moskau einsam, denn die Leute sind sehr unfreundlich. </a:t>
            </a:r>
            <a:endParaRPr lang="ru-RU" sz="4000" dirty="0" smtClean="0"/>
          </a:p>
          <a:p>
            <a:pPr algn="ctr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4488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4)Hat Elisa viele Freunde in Russland gefunden?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marL="457200" lvl="0" indent="-457200" algn="ctr">
              <a:buFont typeface="+mj-lt"/>
              <a:buAutoNum type="alphaLcPeriod"/>
            </a:pP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- </a:t>
            </a:r>
            <a:r>
              <a:rPr lang="de-DE" sz="3200" dirty="0" smtClean="0">
                <a:solidFill>
                  <a:srgbClr val="FF0000"/>
                </a:solidFill>
              </a:rPr>
              <a:t>Sehr viele, sogar einen Deutschen. </a:t>
            </a:r>
            <a:endParaRPr lang="ru-RU" sz="3200" dirty="0" smtClean="0">
              <a:solidFill>
                <a:srgbClr val="FF0000"/>
              </a:solidFill>
            </a:endParaRPr>
          </a:p>
          <a:p>
            <a:pPr marL="514350" lvl="0" indent="-514350" algn="ctr">
              <a:buFont typeface="+mj-lt"/>
              <a:buAutoNum type="alphaLcPeriod"/>
            </a:pPr>
            <a:r>
              <a:rPr lang="de-DE" sz="3200" dirty="0" smtClean="0"/>
              <a:t> - Nicht besonders viele, denn sie geht sehr selten aus.</a:t>
            </a:r>
          </a:p>
          <a:p>
            <a:pPr marL="514350" lvl="0" indent="-514350" algn="ctr">
              <a:buFont typeface="+mj-lt"/>
              <a:buAutoNum type="alphaLcPeriod"/>
            </a:pPr>
            <a:endParaRPr lang="ru-RU" sz="3200" dirty="0" smtClean="0"/>
          </a:p>
          <a:p>
            <a:pPr marL="514350" lvl="0" indent="-514350" algn="ctr">
              <a:buFont typeface="+mj-lt"/>
              <a:buAutoNum type="alphaLcPeriod"/>
            </a:pPr>
            <a:r>
              <a:rPr lang="de-DE" sz="3200" dirty="0" smtClean="0"/>
              <a:t> -  Gar nicht viele. </a:t>
            </a:r>
            <a:endParaRPr lang="ru-RU" sz="3200" dirty="0" smtClean="0"/>
          </a:p>
          <a:p>
            <a:pPr marL="0" indent="0" algn="ctr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56987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5)Möchte Elisa noch einmal nach Moskau kommen?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Autofit/>
          </a:bodyPr>
          <a:lstStyle/>
          <a:p>
            <a:pPr marL="514350" lvl="0" indent="-514350" algn="ctr">
              <a:buFont typeface="+mj-lt"/>
              <a:buAutoNum type="alphaLcPeriod"/>
            </a:pPr>
            <a:r>
              <a:rPr lang="de-DE" sz="3200" dirty="0" smtClean="0"/>
              <a:t>- Nein, denn es gibt keine solche Gelegenheit. </a:t>
            </a:r>
            <a:endParaRPr lang="ru-RU" sz="3200" dirty="0" smtClean="0"/>
          </a:p>
          <a:p>
            <a:pPr marL="514350" lvl="0" indent="-514350" algn="ctr">
              <a:buFont typeface="+mj-lt"/>
              <a:buAutoNum type="alphaLcPeriod"/>
            </a:pPr>
            <a:r>
              <a:rPr lang="de-DE" sz="3200" dirty="0" smtClean="0">
                <a:solidFill>
                  <a:srgbClr val="FF0000"/>
                </a:solidFill>
              </a:rPr>
              <a:t> -Sie möchte für längere Zeit nach Moskau kommen.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lvl="0" indent="-514350" algn="ctr">
              <a:buFont typeface="+mj-lt"/>
              <a:buAutoNum type="alphaLcPeriod"/>
            </a:pPr>
            <a:r>
              <a:rPr lang="en-US" sz="3200" dirty="0" smtClean="0"/>
              <a:t>- </a:t>
            </a:r>
            <a:r>
              <a:rPr lang="de-DE" sz="3200" dirty="0" smtClean="0"/>
              <a:t>Nein, das Land und die Leute gefallen ihr nicht besonders. </a:t>
            </a:r>
            <a:r>
              <a:rPr lang="en-US" sz="3200" dirty="0" smtClean="0"/>
              <a:t>	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23710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2060848"/>
            <a:ext cx="6965245" cy="3312368"/>
          </a:xfrm>
          <a:solidFill>
            <a:schemeClr val="accent4"/>
          </a:solidFill>
        </p:spPr>
        <p:txBody>
          <a:bodyPr>
            <a:normAutofit/>
          </a:bodyPr>
          <a:lstStyle/>
          <a:p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1)-c</a:t>
            </a:r>
            <a:r>
              <a:rPr lang="ru-RU" dirty="0" smtClean="0"/>
              <a:t>; 2) –а; 3) –</a:t>
            </a:r>
            <a:r>
              <a:rPr lang="en-US" dirty="0" smtClean="0"/>
              <a:t>b</a:t>
            </a:r>
            <a:r>
              <a:rPr lang="ru-RU" dirty="0" smtClean="0"/>
              <a:t>; 4)-а; 5)-</a:t>
            </a:r>
            <a:r>
              <a:rPr lang="en-US" dirty="0" smtClean="0"/>
              <a:t>b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980729"/>
            <a:ext cx="576064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300" dirty="0" err="1" smtClean="0">
                <a:solidFill>
                  <a:srgbClr val="FF0000"/>
                </a:solidFill>
                <a:latin typeface="Constantia"/>
                <a:ea typeface="+mj-ea"/>
                <a:cs typeface="+mj-cs"/>
              </a:rPr>
              <a:t>Schl</a:t>
            </a:r>
            <a:r>
              <a:rPr lang="hu-HU" sz="5300" dirty="0" smtClean="0">
                <a:solidFill>
                  <a:srgbClr val="FF0000"/>
                </a:solidFill>
                <a:latin typeface="Constantia"/>
                <a:ea typeface="+mj-ea"/>
                <a:cs typeface="+mj-cs"/>
              </a:rPr>
              <a:t>ű</a:t>
            </a:r>
            <a:r>
              <a:rPr lang="en-US" sz="5300" dirty="0" err="1" smtClean="0">
                <a:solidFill>
                  <a:srgbClr val="FF0000"/>
                </a:solidFill>
                <a:latin typeface="Constantia"/>
                <a:ea typeface="+mj-ea"/>
                <a:cs typeface="+mj-cs"/>
              </a:rPr>
              <a:t>ssel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75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603306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Hört </a:t>
            </a:r>
            <a:r>
              <a:rPr lang="en-US" dirty="0" err="1" smtClean="0"/>
              <a:t>bitte</a:t>
            </a:r>
            <a:r>
              <a:rPr lang="en-US" dirty="0" smtClean="0"/>
              <a:t> </a:t>
            </a:r>
            <a:r>
              <a:rPr lang="de-DE" dirty="0" smtClean="0"/>
              <a:t>den Text noch einmal und beantwortet kurz die Fragen.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708919"/>
            <a:ext cx="6912768" cy="3014149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de-DE" dirty="0" smtClean="0"/>
              <a:t>1.Wann war Elisa zum ersten Mal in Moskau?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2.</a:t>
            </a:r>
            <a:r>
              <a:rPr lang="de-DE" dirty="0" smtClean="0"/>
              <a:t>Streitet sie sich manchmal mit ihrer russischen Freundin Sascha? </a:t>
            </a:r>
            <a:endParaRPr lang="ru-RU" dirty="0" smtClean="0"/>
          </a:p>
          <a:p>
            <a:pPr>
              <a:buNone/>
            </a:pPr>
            <a:r>
              <a:rPr lang="de-DE" dirty="0" smtClean="0"/>
              <a:t>3.Was stört Elisa in Moskau? </a:t>
            </a:r>
            <a:endParaRPr lang="en-US" dirty="0" smtClean="0"/>
          </a:p>
          <a:p>
            <a:pPr>
              <a:buNone/>
            </a:pPr>
            <a:r>
              <a:rPr lang="de-DE" dirty="0" smtClean="0"/>
              <a:t> 4.Hat Elisa neue Brieffreundschaften geschlossen? </a:t>
            </a:r>
            <a:endParaRPr lang="ru-RU" dirty="0" smtClean="0"/>
          </a:p>
          <a:p>
            <a:pPr>
              <a:buNone/>
            </a:pPr>
            <a:r>
              <a:rPr lang="de-DE" dirty="0" smtClean="0"/>
              <a:t> 5.Was gefällt Elisa in Russland besonders gut?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014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Schl</a:t>
            </a:r>
            <a:r>
              <a:rPr lang="hu-HU" dirty="0" smtClean="0">
                <a:solidFill>
                  <a:srgbClr val="FF0000"/>
                </a:solidFill>
              </a:rPr>
              <a:t>ű</a:t>
            </a:r>
            <a:r>
              <a:rPr lang="en-US" dirty="0" err="1" smtClean="0">
                <a:solidFill>
                  <a:srgbClr val="FF0000"/>
                </a:solidFill>
              </a:rPr>
              <a:t>ssel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628800"/>
            <a:ext cx="6768752" cy="4094269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1) In </a:t>
            </a:r>
            <a:r>
              <a:rPr lang="en-US" sz="3600" dirty="0" err="1" smtClean="0"/>
              <a:t>der</a:t>
            </a:r>
            <a:r>
              <a:rPr lang="en-US" sz="3600" dirty="0" smtClean="0"/>
              <a:t> 8. </a:t>
            </a:r>
            <a:r>
              <a:rPr lang="en-US" sz="3600" dirty="0" err="1" smtClean="0"/>
              <a:t>Klasse</a:t>
            </a:r>
            <a:endParaRPr lang="en-US" sz="3600" dirty="0" smtClean="0"/>
          </a:p>
          <a:p>
            <a:pPr algn="ctr">
              <a:buNone/>
            </a:pPr>
            <a:r>
              <a:rPr lang="en-US" sz="3600" dirty="0" smtClean="0"/>
              <a:t>2)</a:t>
            </a:r>
            <a:r>
              <a:rPr lang="de-DE" sz="3600" dirty="0" smtClean="0"/>
              <a:t>  Ja</a:t>
            </a:r>
          </a:p>
          <a:p>
            <a:pPr algn="ctr">
              <a:buNone/>
            </a:pPr>
            <a:r>
              <a:rPr lang="de-DE" sz="3600" dirty="0" smtClean="0"/>
              <a:t>3) Moskau ist schmutzig</a:t>
            </a:r>
          </a:p>
          <a:p>
            <a:pPr algn="ctr">
              <a:buNone/>
            </a:pPr>
            <a:r>
              <a:rPr lang="de-DE" sz="3600" dirty="0" smtClean="0"/>
              <a:t>4)  Ja</a:t>
            </a:r>
          </a:p>
          <a:p>
            <a:pPr algn="ctr">
              <a:buNone/>
            </a:pPr>
            <a:r>
              <a:rPr lang="de-DE" sz="3600" dirty="0" smtClean="0"/>
              <a:t>5)  Sprache und Menschen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58727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3" y="1295451"/>
            <a:ext cx="5832648" cy="421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244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85</TotalTime>
  <Words>267</Words>
  <Application>Microsoft Office PowerPoint</Application>
  <PresentationFormat>Экран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Кнопка</vt:lpstr>
      <vt:lpstr>Schűleraustausch, internationale Jugendprojekte. Wollt ihr mitmachen. </vt:lpstr>
      <vt:lpstr>Hőren und Verstehen műssen Hand in Hand gehen</vt:lpstr>
      <vt:lpstr>Hőrt euch ein Interview mit Elisa an</vt:lpstr>
      <vt:lpstr> Wie ist es richtig? 1)Ist Elisa zum ersten Mal in Russland? </vt:lpstr>
      <vt:lpstr>2)Kommt sie klar in die Familie? Wie versteht sie sich mit der Gastfamilie? </vt:lpstr>
      <vt:lpstr> 3)Wie findet Elisa Moskau?   </vt:lpstr>
      <vt:lpstr> 4)Hat Elisa viele Freunde in Russland gefunden?  </vt:lpstr>
      <vt:lpstr> 5)Möchte Elisa noch einmal nach Moskau kommen?  </vt:lpstr>
      <vt:lpstr> 1)-c; 2) –а; 3) –b; 4)-а; 5)-b </vt:lpstr>
      <vt:lpstr>  Hört bitte den Text noch einmal und beantwortet kurz die Fragen.   </vt:lpstr>
      <vt:lpstr>Schlűssel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Karaseva</dc:creator>
  <cp:lastModifiedBy>Евгения</cp:lastModifiedBy>
  <cp:revision>20</cp:revision>
  <dcterms:created xsi:type="dcterms:W3CDTF">2013-11-18T08:12:49Z</dcterms:created>
  <dcterms:modified xsi:type="dcterms:W3CDTF">2017-02-09T16:44:07Z</dcterms:modified>
</cp:coreProperties>
</file>